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1D"/>
    <a:srgbClr val="01D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100" d="100"/>
          <a:sy n="100" d="100"/>
        </p:scale>
        <p:origin x="87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FEB9-CD34-48D5-ABA6-A44C49989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1F8873-A53A-4B02-A736-F568E3B6B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C5221-4C76-4583-869D-777675193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D0296-7214-45FF-BB8F-A3428EA6A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2A5A3-4C79-4973-A77A-66922DBC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D4B3-4E72-4AE6-98FB-283F40FB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0054B-9FD6-43CC-86F3-F49135F30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2B80F-B707-4AA2-AFAA-57A69E50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843BB-1872-4354-A2BF-DF27058E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0C5-941A-41D1-91F3-601567EF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5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621CB1-89F0-4828-97DF-1DD407BD6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7A164-8472-4202-90B4-BB0906DF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1834A-627B-4194-9396-224CF5BB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9CADA-95AA-4B8E-9C0D-BF35C12A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FE445-7493-491C-822D-2963FB87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3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F967-8A4C-42BA-95DF-F9DF8FDE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6C7D-8093-4914-A27B-0A54B112A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80D7E-92BC-4CD8-9B6B-007ECCAA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8817A-D59E-403E-A99D-3B74B078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BB202-5F4F-435F-B8B8-54F96A7D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4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028A-CA21-488F-85BB-A9016819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97C03-E801-4651-931F-54B20FC6E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A6169-00BB-403C-ADED-634D49FC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123D2-8BDD-404C-A2C9-B0E91905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D21BC-757C-404D-B22D-0F23B6D7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5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96A2-DF76-4D0E-9813-2E0D493A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154A3-B66D-4C6F-859B-345D212FC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60BA7-B08B-42AD-BC97-71A6629A0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D272B-4AD5-434C-A345-55862F32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27AD2-2AAC-477D-B37B-E8B7763E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656AF-5B6A-4077-ACB2-4A1E4DA4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FBE1-0E17-4DE9-86E9-07D657FE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FC9C2-FC4F-4978-A9B9-BFEC9B575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39CED-5109-4369-B36B-DC6E94A9F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4CF49-C571-4F5D-A8EA-A769BED43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00C3A-D068-4C59-95E3-30FE72D4D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15685B-893F-46DA-9052-2C2F7A8BA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47334-E98D-428C-BEFF-E57C7D6A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313427-F1E9-49B9-A842-9CAEF30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7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9461-C395-4312-9317-E2815728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3CD66-F247-47A8-88B1-85374B17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91A5D-374C-4E70-AE47-AA887724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29AE5-D276-420A-B180-E3ADFD87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1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212CFF-5823-4A56-B50F-752DA5DF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A523E-46FE-48B0-9BCA-2548450A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B36B7-2C81-4D51-B054-1A7DCDC6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BA87-8E0A-4668-A0C0-AE287762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6D654-7AF1-4710-A48E-56075057F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1C25C-6A71-4FE3-8FC3-87030381A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56048-E753-4964-9434-AFF73D04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60A7B-F243-4CAA-A917-9EBBC8DB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299CE-FFA0-412B-9B71-AEE3A175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49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A62B-DFD1-4C9B-A2F1-BFF728D4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2B914-6406-4318-9222-A5AE3C474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BB6FB-8E33-4E61-B5A2-27317DE66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03A19-25D1-40F6-B05D-A3244614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15920-5271-4E99-98F7-0BD06DBD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FAB81-18C7-44EF-97D9-A2EB84A3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3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B37AB5-DA4C-41DB-9800-EE42E8AA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A4C32-86D7-429C-BFBE-C89F4EB92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13C94-9151-40BD-8672-6D693CF7F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7E48D-80AE-4058-884E-E57661B18E6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BC7DE-AB09-443F-A2D9-0D0C381D4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03BBF-757B-4F2D-8602-104DA47D8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85109-A3A9-45CD-A19A-6F42ECAA2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05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Load Ontology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1A7A8-B80E-427C-B7A6-94CC0087B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955" y="1013725"/>
            <a:ext cx="7828088" cy="465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D340CA-89D1-49A1-BF08-1B153FFC016B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the small individuals ontology into your triple store of choice (as long as it can use SNAP SPARQL), we use Protégé </a:t>
            </a:r>
          </a:p>
        </p:txBody>
      </p:sp>
    </p:spTree>
    <p:extLst>
      <p:ext uri="{BB962C8B-B14F-4D97-AF65-F5344CB8AC3E}">
        <p14:creationId xmlns:p14="http://schemas.microsoft.com/office/powerpoint/2010/main" val="329590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8367" y="914400"/>
            <a:ext cx="7795265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3D685-7C84-4EFB-B454-A128654EC0C7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Shown are the expected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E20B3D-F373-4986-9178-72D8A824C49C}"/>
              </a:ext>
            </a:extLst>
          </p:cNvPr>
          <p:cNvSpPr/>
          <p:nvPr/>
        </p:nvSpPr>
        <p:spPr>
          <a:xfrm>
            <a:off x="2190510" y="3644148"/>
            <a:ext cx="7810980" cy="270627"/>
          </a:xfrm>
          <a:prstGeom prst="rect">
            <a:avLst/>
          </a:prstGeom>
          <a:noFill/>
          <a:ln w="28575">
            <a:solidFill>
              <a:srgbClr val="00F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1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Query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222" y="914400"/>
            <a:ext cx="7807555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8C15A-9F8D-449E-B661-3337806D81E2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the third query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0DFDC-20B1-42C5-869F-F6781A5F8823}"/>
              </a:ext>
            </a:extLst>
          </p:cNvPr>
          <p:cNvSpPr/>
          <p:nvPr/>
        </p:nvSpPr>
        <p:spPr>
          <a:xfrm>
            <a:off x="2190510" y="1672472"/>
            <a:ext cx="7810980" cy="1756527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1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222" y="914400"/>
            <a:ext cx="7807555" cy="4635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501870-B612-4347-A1AF-A70C02452FD7}"/>
              </a:ext>
            </a:extLst>
          </p:cNvPr>
          <p:cNvSpPr/>
          <p:nvPr/>
        </p:nvSpPr>
        <p:spPr>
          <a:xfrm>
            <a:off x="2200035" y="3476625"/>
            <a:ext cx="428865" cy="152399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1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3933" y="914400"/>
            <a:ext cx="7804132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8EE16D-F10A-4845-AB3A-40D6B91877F8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Shown are the expected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0A256E-C572-437A-AE23-43F19A537E5A}"/>
              </a:ext>
            </a:extLst>
          </p:cNvPr>
          <p:cNvSpPr/>
          <p:nvPr/>
        </p:nvSpPr>
        <p:spPr>
          <a:xfrm>
            <a:off x="2190510" y="3644148"/>
            <a:ext cx="7810980" cy="369332"/>
          </a:xfrm>
          <a:prstGeom prst="rect">
            <a:avLst/>
          </a:prstGeom>
          <a:noFill/>
          <a:ln w="28575">
            <a:solidFill>
              <a:srgbClr val="00F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2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Query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0829" y="914400"/>
            <a:ext cx="7810340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97001-1592-49D3-B9E9-7CA18CD4588B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the fourth query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CEEB13-99EB-4FE4-A1C0-849793DEDFC3}"/>
              </a:ext>
            </a:extLst>
          </p:cNvPr>
          <p:cNvSpPr/>
          <p:nvPr/>
        </p:nvSpPr>
        <p:spPr>
          <a:xfrm>
            <a:off x="2190510" y="1672472"/>
            <a:ext cx="7810980" cy="1756527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88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0829" y="914400"/>
            <a:ext cx="7810340" cy="4635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B69D19-E92B-4CC7-B4D5-87803173A576}"/>
              </a:ext>
            </a:extLst>
          </p:cNvPr>
          <p:cNvSpPr/>
          <p:nvPr/>
        </p:nvSpPr>
        <p:spPr>
          <a:xfrm>
            <a:off x="2200035" y="3476625"/>
            <a:ext cx="428865" cy="152399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3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4279" y="914400"/>
            <a:ext cx="7823441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1E6B60-EA05-4644-9043-38185A06DFD3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Shown are the expected results, since a greyhound is not a good fit nothing is returned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DF0C2F-C448-41C5-80FC-4EBFE17444C5}"/>
              </a:ext>
            </a:extLst>
          </p:cNvPr>
          <p:cNvSpPr/>
          <p:nvPr/>
        </p:nvSpPr>
        <p:spPr>
          <a:xfrm>
            <a:off x="2190510" y="3644148"/>
            <a:ext cx="7810980" cy="175377"/>
          </a:xfrm>
          <a:prstGeom prst="rect">
            <a:avLst/>
          </a:prstGeom>
          <a:noFill/>
          <a:ln w="28575">
            <a:solidFill>
              <a:srgbClr val="00F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1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Alternate Query 4.1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794" y="914400"/>
            <a:ext cx="7814410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43D22-AAE7-4F17-82E7-115A1CF1F742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the first part of the alternate to the fourth query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C1548E-FAC3-42B3-93BC-A0DDE995FA3F}"/>
              </a:ext>
            </a:extLst>
          </p:cNvPr>
          <p:cNvSpPr/>
          <p:nvPr/>
        </p:nvSpPr>
        <p:spPr>
          <a:xfrm>
            <a:off x="2190510" y="1672472"/>
            <a:ext cx="7810980" cy="1756527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7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794" y="914400"/>
            <a:ext cx="7814410" cy="4635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A64FA1-DC70-49C8-8836-698B5C902617}"/>
              </a:ext>
            </a:extLst>
          </p:cNvPr>
          <p:cNvSpPr/>
          <p:nvPr/>
        </p:nvSpPr>
        <p:spPr>
          <a:xfrm>
            <a:off x="2200035" y="3476625"/>
            <a:ext cx="428865" cy="152399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6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922" y="914400"/>
            <a:ext cx="7828155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54F4E-77EA-43B4-938A-6559330467B5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Shown are the expected results, since greyhound is a breed that is good for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D5B14-74A9-4A4F-BD16-818ABBFEF08B}"/>
              </a:ext>
            </a:extLst>
          </p:cNvPr>
          <p:cNvSpPr/>
          <p:nvPr/>
        </p:nvSpPr>
        <p:spPr>
          <a:xfrm>
            <a:off x="2190510" y="3644148"/>
            <a:ext cx="7810980" cy="280152"/>
          </a:xfrm>
          <a:prstGeom prst="rect">
            <a:avLst/>
          </a:prstGeom>
          <a:noFill/>
          <a:ln w="28575">
            <a:solidFill>
              <a:srgbClr val="00F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6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Run Reasoner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1A7A8-B80E-427C-B7A6-94CC0087B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3016" y="1013725"/>
            <a:ext cx="7825967" cy="465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DDCAFC-F4A7-4D3C-B179-C9C3008773FF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your reasoner of choice over the ontology. We used Pellet and it took ~20 min.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5A81D-7FC4-4327-99EE-A6B8C0976547}"/>
              </a:ext>
            </a:extLst>
          </p:cNvPr>
          <p:cNvSpPr/>
          <p:nvPr/>
        </p:nvSpPr>
        <p:spPr>
          <a:xfrm>
            <a:off x="2628900" y="1143001"/>
            <a:ext cx="276225" cy="70954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CA9D2-FAFA-444F-9E78-FC30BA5F561A}"/>
              </a:ext>
            </a:extLst>
          </p:cNvPr>
          <p:cNvSpPr/>
          <p:nvPr/>
        </p:nvSpPr>
        <p:spPr>
          <a:xfrm>
            <a:off x="2743200" y="1247775"/>
            <a:ext cx="1095375" cy="104981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93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Alternate Query 4.2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9114" y="914400"/>
            <a:ext cx="7813770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B86B7F-1B7B-48BB-B522-280FA8609AAE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the second part of the alternate to the fourth query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10610C-9704-47BA-8480-7C77E9299AA7}"/>
              </a:ext>
            </a:extLst>
          </p:cNvPr>
          <p:cNvSpPr/>
          <p:nvPr/>
        </p:nvSpPr>
        <p:spPr>
          <a:xfrm>
            <a:off x="2190510" y="1672472"/>
            <a:ext cx="7810980" cy="1756527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27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9114" y="914400"/>
            <a:ext cx="7813770" cy="4635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18EA62-FE6E-47D9-9B3C-4B98DEF01EDE}"/>
              </a:ext>
            </a:extLst>
          </p:cNvPr>
          <p:cNvSpPr/>
          <p:nvPr/>
        </p:nvSpPr>
        <p:spPr>
          <a:xfrm>
            <a:off x="2200035" y="3476625"/>
            <a:ext cx="428865" cy="152399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29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5643" y="914400"/>
            <a:ext cx="7800712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FD32F-DFF8-4AD3-A324-84201D8B5779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Shown are the expected results, since greyhound is not a cat friendly breed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3EED74-C0E3-463E-B70B-D93ACFA648FF}"/>
              </a:ext>
            </a:extLst>
          </p:cNvPr>
          <p:cNvSpPr/>
          <p:nvPr/>
        </p:nvSpPr>
        <p:spPr>
          <a:xfrm>
            <a:off x="2190510" y="3644148"/>
            <a:ext cx="7810980" cy="175377"/>
          </a:xfrm>
          <a:prstGeom prst="rect">
            <a:avLst/>
          </a:prstGeom>
          <a:noFill/>
          <a:ln w="28575">
            <a:solidFill>
              <a:srgbClr val="00F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07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Alternate Query 4.3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3933" y="914400"/>
            <a:ext cx="7804132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25744-670A-46C6-B483-C2148D105258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the third part of the alternate to the fourth query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BF5B6-6A1C-486B-A767-4F06182C979F}"/>
              </a:ext>
            </a:extLst>
          </p:cNvPr>
          <p:cNvSpPr/>
          <p:nvPr/>
        </p:nvSpPr>
        <p:spPr>
          <a:xfrm>
            <a:off x="2190510" y="1672472"/>
            <a:ext cx="7810980" cy="1756527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41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3933" y="914400"/>
            <a:ext cx="7804132" cy="4635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6CCAD-50F5-4725-BF12-1333B823CE7D}"/>
              </a:ext>
            </a:extLst>
          </p:cNvPr>
          <p:cNvSpPr/>
          <p:nvPr/>
        </p:nvSpPr>
        <p:spPr>
          <a:xfrm>
            <a:off x="2200035" y="3476625"/>
            <a:ext cx="428865" cy="152399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45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3933" y="914400"/>
            <a:ext cx="7804132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EB799D-7C9F-49C2-8AC9-6FA3196050AE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Shown are the expected results, since greyhound is a dog friendly breed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2E514-5F68-42AD-A360-A5614F363B8C}"/>
              </a:ext>
            </a:extLst>
          </p:cNvPr>
          <p:cNvSpPr/>
          <p:nvPr/>
        </p:nvSpPr>
        <p:spPr>
          <a:xfrm>
            <a:off x="2190510" y="3644148"/>
            <a:ext cx="7810980" cy="280152"/>
          </a:xfrm>
          <a:prstGeom prst="rect">
            <a:avLst/>
          </a:prstGeom>
          <a:noFill/>
          <a:ln w="28575">
            <a:solidFill>
              <a:srgbClr val="00F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1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Query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222" y="914400"/>
            <a:ext cx="7807555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DB19D-2B37-4DC4-BE0D-6D4ACF322A52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the fifth query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8991E-F081-4066-8529-789470793E7D}"/>
              </a:ext>
            </a:extLst>
          </p:cNvPr>
          <p:cNvSpPr/>
          <p:nvPr/>
        </p:nvSpPr>
        <p:spPr>
          <a:xfrm>
            <a:off x="2190510" y="1672472"/>
            <a:ext cx="7810980" cy="1756527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00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222" y="914400"/>
            <a:ext cx="7807555" cy="4635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4F71D7-1160-47C7-812C-5DE39F144B94}"/>
              </a:ext>
            </a:extLst>
          </p:cNvPr>
          <p:cNvSpPr/>
          <p:nvPr/>
        </p:nvSpPr>
        <p:spPr>
          <a:xfrm>
            <a:off x="2200035" y="3476625"/>
            <a:ext cx="428865" cy="152399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08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361" y="914400"/>
            <a:ext cx="7821276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52A039-394F-4DAD-8146-7129C9AEBE51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Shown are the expected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7A845-CB88-4D1E-975A-3922440B083A}"/>
              </a:ext>
            </a:extLst>
          </p:cNvPr>
          <p:cNvSpPr/>
          <p:nvPr/>
        </p:nvSpPr>
        <p:spPr>
          <a:xfrm>
            <a:off x="2190510" y="3644148"/>
            <a:ext cx="7810980" cy="299202"/>
          </a:xfrm>
          <a:prstGeom prst="rect">
            <a:avLst/>
          </a:prstGeom>
          <a:noFill/>
          <a:ln w="28575">
            <a:solidFill>
              <a:srgbClr val="00F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9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Use SNAP SPARQL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1A7A8-B80E-427C-B7A6-94CC0087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19" y="1013725"/>
            <a:ext cx="7829561" cy="4658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572C9F-821A-48F6-B720-D1477D66A660}"/>
              </a:ext>
            </a:extLst>
          </p:cNvPr>
          <p:cNvSpPr/>
          <p:nvPr/>
        </p:nvSpPr>
        <p:spPr>
          <a:xfrm>
            <a:off x="4895850" y="1466850"/>
            <a:ext cx="504825" cy="142875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54AB3-37C9-4263-A89D-94A596C5160D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SNAP SPARQL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3B02A0-587F-42D3-92F7-D0E88ABDEDDF}"/>
              </a:ext>
            </a:extLst>
          </p:cNvPr>
          <p:cNvSpPr/>
          <p:nvPr/>
        </p:nvSpPr>
        <p:spPr>
          <a:xfrm>
            <a:off x="8829675" y="5529746"/>
            <a:ext cx="581025" cy="152400"/>
          </a:xfrm>
          <a:prstGeom prst="rect">
            <a:avLst/>
          </a:prstGeom>
          <a:noFill/>
          <a:ln w="28575">
            <a:solidFill>
              <a:srgbClr val="00F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4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Use SNAP SPARQL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19" y="914400"/>
            <a:ext cx="7829561" cy="463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53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Query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5DDC5-4B12-4B6A-A0BE-8E681B1E92C0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the first query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B31FD-4AE1-4E14-A235-3CFCD18D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10" y="914400"/>
            <a:ext cx="7810980" cy="46357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CEED14-0C7F-4B63-A226-615B6C529880}"/>
              </a:ext>
            </a:extLst>
          </p:cNvPr>
          <p:cNvSpPr/>
          <p:nvPr/>
        </p:nvSpPr>
        <p:spPr>
          <a:xfrm>
            <a:off x="2190510" y="1672472"/>
            <a:ext cx="7810980" cy="1756527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8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Execute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F63A5-5912-463A-A03C-0B8968678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10" y="914400"/>
            <a:ext cx="7810980" cy="46357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A89046-8DEF-4DE2-AAF2-5FB9CAA6C1C5}"/>
              </a:ext>
            </a:extLst>
          </p:cNvPr>
          <p:cNvSpPr/>
          <p:nvPr/>
        </p:nvSpPr>
        <p:spPr>
          <a:xfrm>
            <a:off x="2200035" y="3476625"/>
            <a:ext cx="428865" cy="152399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4980" y="914400"/>
            <a:ext cx="7822039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FC2ACC-8EF8-4AFF-924D-DB240608BB3B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Shown are the expected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D4449-1891-4BFE-A9F1-2932C80217E2}"/>
              </a:ext>
            </a:extLst>
          </p:cNvPr>
          <p:cNvSpPr/>
          <p:nvPr/>
        </p:nvSpPr>
        <p:spPr>
          <a:xfrm>
            <a:off x="2190510" y="3644148"/>
            <a:ext cx="7810980" cy="1680328"/>
          </a:xfrm>
          <a:prstGeom prst="rect">
            <a:avLst/>
          </a:prstGeom>
          <a:noFill/>
          <a:ln w="28575">
            <a:solidFill>
              <a:srgbClr val="00F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Query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0509" y="914400"/>
            <a:ext cx="7810981" cy="4635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4D1E22-09FB-4887-B241-71F342BD6B98}"/>
              </a:ext>
            </a:extLst>
          </p:cNvPr>
          <p:cNvSpPr txBox="1"/>
          <p:nvPr/>
        </p:nvSpPr>
        <p:spPr>
          <a:xfrm>
            <a:off x="257175" y="6308209"/>
            <a:ext cx="114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the second query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796BE-6A47-41C6-A69C-2235DF1B9070}"/>
              </a:ext>
            </a:extLst>
          </p:cNvPr>
          <p:cNvSpPr/>
          <p:nvPr/>
        </p:nvSpPr>
        <p:spPr>
          <a:xfrm>
            <a:off x="2190510" y="1672472"/>
            <a:ext cx="7810980" cy="1756527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6C28-3318-4343-8B1E-F077101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57D3-1686-4B30-A0CF-BF1BB53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0509" y="914400"/>
            <a:ext cx="7810981" cy="4635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D13238-4C26-4935-AC22-D5B9110E4554}"/>
              </a:ext>
            </a:extLst>
          </p:cNvPr>
          <p:cNvSpPr/>
          <p:nvPr/>
        </p:nvSpPr>
        <p:spPr>
          <a:xfrm>
            <a:off x="2200035" y="3476625"/>
            <a:ext cx="428865" cy="152399"/>
          </a:xfrm>
          <a:prstGeom prst="rect">
            <a:avLst/>
          </a:prstGeom>
          <a:noFill/>
          <a:ln w="28575">
            <a:solidFill>
              <a:srgbClr val="01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5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224</Words>
  <Application>Microsoft Office PowerPoint</Application>
  <PresentationFormat>Widescreen</PresentationFormat>
  <Paragraphs>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Load Ontology</vt:lpstr>
      <vt:lpstr>Run Reasoner</vt:lpstr>
      <vt:lpstr>Use SNAP SPARQL</vt:lpstr>
      <vt:lpstr>Use SNAP SPARQL</vt:lpstr>
      <vt:lpstr>Query 1</vt:lpstr>
      <vt:lpstr>Execute</vt:lpstr>
      <vt:lpstr>Results</vt:lpstr>
      <vt:lpstr>Query 2</vt:lpstr>
      <vt:lpstr>Execute</vt:lpstr>
      <vt:lpstr>Results</vt:lpstr>
      <vt:lpstr>Query 3</vt:lpstr>
      <vt:lpstr>Execute</vt:lpstr>
      <vt:lpstr>Results</vt:lpstr>
      <vt:lpstr>Query 4</vt:lpstr>
      <vt:lpstr>Execute</vt:lpstr>
      <vt:lpstr>Results</vt:lpstr>
      <vt:lpstr>Alternate Query 4.1</vt:lpstr>
      <vt:lpstr>Execute</vt:lpstr>
      <vt:lpstr>Results</vt:lpstr>
      <vt:lpstr>Alternate Query 4.2</vt:lpstr>
      <vt:lpstr>Execute</vt:lpstr>
      <vt:lpstr>Results</vt:lpstr>
      <vt:lpstr>Alternate Query 4.3</vt:lpstr>
      <vt:lpstr>Execute</vt:lpstr>
      <vt:lpstr>Results</vt:lpstr>
      <vt:lpstr>Query 5</vt:lpstr>
      <vt:lpstr>Execute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Villa, Danielle</dc:creator>
  <cp:lastModifiedBy>Villa, Danielle</cp:lastModifiedBy>
  <cp:revision>3</cp:revision>
  <dcterms:created xsi:type="dcterms:W3CDTF">2022-12-01T19:23:15Z</dcterms:created>
  <dcterms:modified xsi:type="dcterms:W3CDTF">2022-12-02T04:00:39Z</dcterms:modified>
</cp:coreProperties>
</file>